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76" r:id="rId4"/>
    <p:sldId id="290" r:id="rId5"/>
    <p:sldId id="289" r:id="rId6"/>
    <p:sldId id="292" r:id="rId7"/>
  </p:sldIdLst>
  <p:sldSz cx="9144000" cy="6858000" type="screen4x3"/>
  <p:notesSz cx="6648450" cy="98504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990033"/>
    <a:srgbClr val="FF9900"/>
    <a:srgbClr val="CC9900"/>
    <a:srgbClr val="996633"/>
    <a:srgbClr val="241F1C"/>
    <a:srgbClr val="006600"/>
    <a:srgbClr val="95B3D7"/>
    <a:srgbClr val="D99694"/>
    <a:srgbClr val="DDD9C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1273" autoAdjust="0"/>
  </p:normalViewPr>
  <p:slideViewPr>
    <p:cSldViewPr>
      <p:cViewPr>
        <p:scale>
          <a:sx n="80" d="100"/>
          <a:sy n="80" d="100"/>
        </p:scale>
        <p:origin x="-1086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3103"/>
        <p:guide pos="209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4"/>
  <c:chart>
    <c:autoTitleDeleted val="1"/>
    <c:plotArea>
      <c:layout>
        <c:manualLayout>
          <c:layoutTarget val="inner"/>
          <c:xMode val="edge"/>
          <c:yMode val="edge"/>
          <c:x val="0.18193142523851186"/>
          <c:y val="0.11805507649662796"/>
          <c:w val="0.58458684586830179"/>
          <c:h val="0.75423600700559879"/>
        </c:manualLayout>
      </c:layout>
      <c:pieChart>
        <c:varyColors val="1"/>
        <c:ser>
          <c:idx val="0"/>
          <c:order val="0"/>
          <c:explosion val="25"/>
          <c:dPt>
            <c:idx val="0"/>
            <c:spPr>
              <a:solidFill>
                <a:srgbClr val="FFFF00"/>
              </a:solidFill>
            </c:spPr>
          </c:dPt>
          <c:dPt>
            <c:idx val="1"/>
            <c:spPr>
              <a:solidFill>
                <a:srgbClr val="CC990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rgbClr val="00B050"/>
              </a:solidFill>
            </c:spPr>
          </c:dPt>
          <c:dPt>
            <c:idx val="5"/>
            <c:spPr>
              <a:solidFill>
                <a:srgbClr val="00B050"/>
              </a:solidFill>
            </c:spPr>
          </c:dPt>
          <c:dPt>
            <c:idx val="7"/>
            <c:spPr>
              <a:solidFill>
                <a:srgbClr val="FFFF00"/>
              </a:solidFill>
            </c:spPr>
          </c:dPt>
          <c:dPt>
            <c:idx val="8"/>
            <c:spPr>
              <a:solidFill>
                <a:srgbClr val="FFFF00"/>
              </a:solidFill>
            </c:spPr>
          </c:dPt>
          <c:dPt>
            <c:idx val="9"/>
            <c:spPr>
              <a:solidFill>
                <a:srgbClr val="00B050"/>
              </a:solidFill>
            </c:spPr>
          </c:dPt>
          <c:dPt>
            <c:idx val="10"/>
            <c:spPr>
              <a:solidFill>
                <a:srgbClr val="FFFF00"/>
              </a:solidFill>
            </c:spPr>
          </c:dPt>
          <c:dPt>
            <c:idx val="11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7.4556313944407024E-2"/>
                  <c:y val="2.9523823385293208E-2"/>
                </c:manualLayout>
              </c:layout>
              <c:tx>
                <c:rich>
                  <a:bodyPr/>
                  <a:lstStyle/>
                  <a:p>
                    <a:r>
                      <a:rPr b="1" dirty="0"/>
                      <a:t>Environment 
11%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5.4832621914489302E-2"/>
                  <c:y val="6.1936435394744138E-2"/>
                </c:manualLayout>
              </c:layout>
              <c:spPr/>
              <c:txPr>
                <a:bodyPr/>
                <a:lstStyle/>
                <a:p>
                  <a:pPr>
                    <a:defRPr lang="fr-FR" sz="1400" b="1">
                      <a:solidFill>
                        <a:schemeClr val="accent6">
                          <a:lumMod val="50000"/>
                        </a:schemeClr>
                      </a:solidFill>
                    </a:defRPr>
                  </a:pPr>
                  <a:endParaRPr lang="fr-FR"/>
                </a:p>
              </c:txPr>
              <c:showCatName val="1"/>
              <c:showPercent val="1"/>
            </c:dLbl>
            <c:dLbl>
              <c:idx val="2"/>
              <c:layout>
                <c:manualLayout>
                  <c:x val="1.1386938100318484E-2"/>
                  <c:y val="-7.9103051120459032E-3"/>
                </c:manualLayout>
              </c:layout>
              <c:spPr/>
              <c:txPr>
                <a:bodyPr/>
                <a:lstStyle/>
                <a:p>
                  <a:pPr>
                    <a:defRPr lang="fr-FR" sz="1400" b="1">
                      <a:solidFill>
                        <a:schemeClr val="accent6">
                          <a:lumMod val="50000"/>
                        </a:schemeClr>
                      </a:solidFill>
                    </a:defRPr>
                  </a:pPr>
                  <a:endParaRPr lang="fr-FR"/>
                </a:p>
              </c:txPr>
              <c:showCatName val="1"/>
              <c:showPercent val="1"/>
            </c:dLbl>
            <c:dLbl>
              <c:idx val="3"/>
              <c:layout>
                <c:manualLayout>
                  <c:x val="3.3121248844279988E-3"/>
                  <c:y val="-9.4682249746508209E-3"/>
                </c:manualLayout>
              </c:layout>
              <c:spPr/>
              <c:txPr>
                <a:bodyPr/>
                <a:lstStyle/>
                <a:p>
                  <a:pPr>
                    <a:defRPr lang="fr-FR" sz="1400" b="1">
                      <a:solidFill>
                        <a:schemeClr val="accent6">
                          <a:lumMod val="50000"/>
                        </a:schemeClr>
                      </a:solidFill>
                    </a:defRPr>
                  </a:pPr>
                  <a:endParaRPr lang="fr-FR"/>
                </a:p>
              </c:txPr>
              <c:showCatName val="1"/>
              <c:showPercent val="1"/>
            </c:dLbl>
            <c:dLbl>
              <c:idx val="4"/>
              <c:layout>
                <c:manualLayout>
                  <c:x val="4.7258502409421074E-2"/>
                  <c:y val="1.8346513550972023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1.044704481384272E-2"/>
                  <c:y val="1.377741125414692E-2"/>
                </c:manualLayout>
              </c:layout>
              <c:showCatName val="1"/>
              <c:showPercent val="1"/>
            </c:dLbl>
            <c:dLbl>
              <c:idx val="6"/>
              <c:layout>
                <c:manualLayout>
                  <c:x val="-2.7129778049052401E-2"/>
                  <c:y val="-7.8924515211938814E-3"/>
                </c:manualLayout>
              </c:layout>
              <c:showCatName val="1"/>
              <c:showPercent val="1"/>
            </c:dLbl>
            <c:dLbl>
              <c:idx val="7"/>
              <c:layout>
                <c:manualLayout>
                  <c:x val="-2.6970417620585909E-2"/>
                  <c:y val="7.9704639507862697E-3"/>
                </c:manualLayout>
              </c:layout>
              <c:showCatName val="1"/>
              <c:showPercent val="1"/>
            </c:dLbl>
            <c:dLbl>
              <c:idx val="8"/>
              <c:layout>
                <c:manualLayout>
                  <c:x val="-5.3802908376703117E-2"/>
                  <c:y val="-1.7930244856176704E-2"/>
                </c:manualLayout>
              </c:layout>
              <c:showCatName val="1"/>
              <c:showPercent val="1"/>
            </c:dLbl>
            <c:dLbl>
              <c:idx val="9"/>
              <c:layout>
                <c:manualLayout>
                  <c:x val="-2.3263689542120408E-2"/>
                  <c:y val="-2.4874709515284987E-3"/>
                </c:manualLayout>
              </c:layout>
              <c:showCatName val="1"/>
              <c:showPercent val="1"/>
            </c:dLbl>
            <c:dLbl>
              <c:idx val="10"/>
              <c:layout>
                <c:manualLayout>
                  <c:x val="-1.4458330218572743E-2"/>
                  <c:y val="7.8334570470743499E-3"/>
                </c:manualLayout>
              </c:layout>
              <c:showCatName val="1"/>
              <c:showPercent val="1"/>
            </c:dLbl>
            <c:dLbl>
              <c:idx val="11"/>
              <c:layout>
                <c:manualLayout>
                  <c:x val="-7.7725623607664864E-3"/>
                  <c:y val="-1.0378369986561288E-2"/>
                </c:manualLayout>
              </c:layout>
              <c:showCatName val="1"/>
              <c:showPercent val="1"/>
            </c:dLbl>
            <c:dLbl>
              <c:idx val="12"/>
              <c:layout>
                <c:manualLayout>
                  <c:x val="-2.3207180030989233E-2"/>
                  <c:y val="-4.4497921747672108E-2"/>
                </c:manualLayout>
              </c:layout>
              <c:showCatName val="1"/>
              <c:showPercent val="1"/>
            </c:dLbl>
            <c:dLbl>
              <c:idx val="13"/>
              <c:layout>
                <c:manualLayout>
                  <c:x val="-9.3601520634610091E-3"/>
                  <c:y val="4.1514747519635926E-3"/>
                </c:manualLayout>
              </c:layout>
              <c:showCatName val="1"/>
              <c:showPercent val="1"/>
            </c:dLbl>
            <c:dLbl>
              <c:idx val="14"/>
              <c:layout>
                <c:manualLayout>
                  <c:x val="5.1237231525284734E-2"/>
                  <c:y val="-7.2178427986116424E-3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lang="fr-FR" sz="1400">
                    <a:solidFill>
                      <a:schemeClr val="accent6">
                        <a:lumMod val="50000"/>
                      </a:schemeClr>
                    </a:solidFill>
                  </a:defRPr>
                </a:pPr>
                <a:endParaRPr lang="fr-FR"/>
              </a:p>
            </c:txPr>
            <c:showCatName val="1"/>
            <c:showPercent val="1"/>
            <c:showLeaderLines val="1"/>
            <c:leaderLines>
              <c:spPr>
                <a:ln>
                  <a:solidFill>
                    <a:schemeClr val="accent6">
                      <a:lumMod val="50000"/>
                    </a:schemeClr>
                  </a:solidFill>
                </a:ln>
              </c:spPr>
            </c:leaderLines>
          </c:dLbls>
          <c:cat>
            <c:strRef>
              <c:f>Feuil1!$C$3:$C$17</c:f>
              <c:strCache>
                <c:ptCount val="15"/>
                <c:pt idx="0">
                  <c:v>Environment </c:v>
                </c:pt>
                <c:pt idx="1">
                  <c:v>Health </c:v>
                </c:pt>
                <c:pt idx="2">
                  <c:v>Biodiversity </c:v>
                </c:pt>
                <c:pt idx="3">
                  <c:v>Climate change</c:v>
                </c:pt>
                <c:pt idx="4">
                  <c:v>Fisheries &amp; aquaculture</c:v>
                </c:pt>
                <c:pt idx="5">
                  <c:v>Agriculture &amp; forestry</c:v>
                </c:pt>
                <c:pt idx="6">
                  <c:v>Culture, social &amp; human sciences</c:v>
                </c:pt>
                <c:pt idx="7">
                  <c:v>Disaster management </c:v>
                </c:pt>
                <c:pt idx="8">
                  <c:v>Energy </c:v>
                </c:pt>
                <c:pt idx="9">
                  <c:v>Food security </c:v>
                </c:pt>
                <c:pt idx="10">
                  <c:v>Waste &amp; pollution management </c:v>
                </c:pt>
                <c:pt idx="11">
                  <c:v>Water &amp; sanitation </c:v>
                </c:pt>
                <c:pt idx="12">
                  <c:v>Transport </c:v>
                </c:pt>
                <c:pt idx="13">
                  <c:v>ICT</c:v>
                </c:pt>
                <c:pt idx="14">
                  <c:v>Mineral resources </c:v>
                </c:pt>
              </c:strCache>
            </c:strRef>
          </c:cat>
          <c:val>
            <c:numRef>
              <c:f>Feuil1!$D$3:$D$17</c:f>
              <c:numCache>
                <c:formatCode>General</c:formatCode>
                <c:ptCount val="15"/>
                <c:pt idx="0">
                  <c:v>63</c:v>
                </c:pt>
                <c:pt idx="1">
                  <c:v>60</c:v>
                </c:pt>
                <c:pt idx="2">
                  <c:v>56</c:v>
                </c:pt>
                <c:pt idx="3">
                  <c:v>56</c:v>
                </c:pt>
                <c:pt idx="4">
                  <c:v>50</c:v>
                </c:pt>
                <c:pt idx="5">
                  <c:v>41</c:v>
                </c:pt>
                <c:pt idx="6">
                  <c:v>37</c:v>
                </c:pt>
                <c:pt idx="7">
                  <c:v>30</c:v>
                </c:pt>
                <c:pt idx="8">
                  <c:v>29</c:v>
                </c:pt>
                <c:pt idx="9">
                  <c:v>29</c:v>
                </c:pt>
                <c:pt idx="10">
                  <c:v>27</c:v>
                </c:pt>
                <c:pt idx="11">
                  <c:v>27</c:v>
                </c:pt>
                <c:pt idx="12">
                  <c:v>21</c:v>
                </c:pt>
                <c:pt idx="13">
                  <c:v>20</c:v>
                </c:pt>
                <c:pt idx="14">
                  <c:v>20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spPr>
    <a:ln>
      <a:noFill/>
    </a:ln>
  </c:spPr>
  <c:txPr>
    <a:bodyPr/>
    <a:lstStyle/>
    <a:p>
      <a:pPr>
        <a:defRPr>
          <a:latin typeface="+mj-lt"/>
        </a:defRPr>
      </a:pPr>
      <a:endParaRPr lang="fr-FR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23FB90-DF5C-CA41-A9A8-721FE737189B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098AD-A1BD-BC40-9F72-3A7D95F725C5}" type="slidenum">
              <a:rPr lang="it-IT" smtClean="0"/>
              <a:pPr/>
              <a:t>‹N°›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59E89-7D4D-E24E-9D14-73AE3EC9033D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62013" y="738188"/>
            <a:ext cx="4924425" cy="3694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4845" y="4678958"/>
            <a:ext cx="5318760" cy="4432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65916" y="9356206"/>
            <a:ext cx="2880995" cy="4925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51524-9F8B-2C4B-8E97-DD1158592992}" type="slidenum">
              <a:rPr lang="it-IT" smtClean="0"/>
              <a:pPr/>
              <a:t>‹N°›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>
                <a:solidFill>
                  <a:srgbClr val="213B8B"/>
                </a:solidFill>
              </a:defRPr>
            </a:lvl1pPr>
          </a:lstStyle>
          <a:p>
            <a:r>
              <a:rPr kumimoji="0" lang="it-IT" dirty="0" smtClean="0"/>
              <a:t>Fare clic per modificare stile</a:t>
            </a:r>
            <a:endParaRPr kumimoji="0" lang="en-US" dirty="0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152400" cy="6858000"/>
          </a:xfrm>
          <a:prstGeom prst="rect">
            <a:avLst/>
          </a:prstGeom>
          <a:solidFill>
            <a:srgbClr val="6ECEFF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38100" cap="rnd" cmpd="sng" algn="ctr">
            <a:solidFill>
              <a:srgbClr val="213B8B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609600" y="0"/>
            <a:ext cx="181872" cy="6858000"/>
          </a:xfrm>
          <a:prstGeom prst="rect">
            <a:avLst/>
          </a:prstGeom>
          <a:solidFill>
            <a:srgbClr val="6DD8FF">
              <a:alpha val="70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0" y="0"/>
            <a:ext cx="230280" cy="6858000"/>
          </a:xfrm>
          <a:prstGeom prst="rect">
            <a:avLst/>
          </a:prstGeom>
          <a:solidFill>
            <a:srgbClr val="6ECEFF">
              <a:alpha val="71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rgbClr val="213B8B">
                <a:alpha val="73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rgbClr val="6DD8FF">
                <a:alpha val="83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rgbClr val="54BCE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rgbClr val="213B8B">
                <a:alpha val="82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rgbClr val="213B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990600" y="0"/>
            <a:ext cx="76200" cy="6858000"/>
          </a:xfrm>
          <a:prstGeom prst="rect">
            <a:avLst/>
          </a:prstGeom>
          <a:solidFill>
            <a:srgbClr val="6DD8FF">
              <a:alpha val="51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Ovale 20"/>
          <p:cNvSpPr/>
          <p:nvPr/>
        </p:nvSpPr>
        <p:spPr bwMode="auto">
          <a:xfrm>
            <a:off x="609600" y="457200"/>
            <a:ext cx="1295400" cy="1295400"/>
          </a:xfrm>
          <a:prstGeom prst="ellipse">
            <a:avLst/>
          </a:prstGeom>
          <a:solidFill>
            <a:srgbClr val="213B8B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Ovale 22"/>
          <p:cNvSpPr/>
          <p:nvPr/>
        </p:nvSpPr>
        <p:spPr bwMode="auto">
          <a:xfrm>
            <a:off x="1309632" y="1894952"/>
            <a:ext cx="641424" cy="641424"/>
          </a:xfrm>
          <a:prstGeom prst="ellipse">
            <a:avLst/>
          </a:prstGeom>
          <a:solidFill>
            <a:srgbClr val="213B8B"/>
          </a:solidFill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vale 23"/>
          <p:cNvSpPr/>
          <p:nvPr/>
        </p:nvSpPr>
        <p:spPr bwMode="auto">
          <a:xfrm>
            <a:off x="1091080" y="2528832"/>
            <a:ext cx="137160" cy="137160"/>
          </a:xfrm>
          <a:prstGeom prst="ellipse">
            <a:avLst/>
          </a:prstGeom>
          <a:solidFill>
            <a:srgbClr val="213B8B"/>
          </a:solidFill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vale 25"/>
          <p:cNvSpPr/>
          <p:nvPr/>
        </p:nvSpPr>
        <p:spPr bwMode="auto">
          <a:xfrm>
            <a:off x="1664208" y="2816352"/>
            <a:ext cx="274320" cy="274320"/>
          </a:xfrm>
          <a:prstGeom prst="ellipse">
            <a:avLst/>
          </a:prstGeom>
          <a:solidFill>
            <a:srgbClr val="213B8B"/>
          </a:solidFill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762000" y="1905000"/>
            <a:ext cx="365760" cy="365760"/>
          </a:xfrm>
          <a:prstGeom prst="ellipse">
            <a:avLst/>
          </a:prstGeom>
          <a:solidFill>
            <a:srgbClr val="213B8B"/>
          </a:solidFill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tangolo 19"/>
          <p:cNvSpPr/>
          <p:nvPr userDrawn="1"/>
        </p:nvSpPr>
        <p:spPr bwMode="auto">
          <a:xfrm>
            <a:off x="8991600" y="0"/>
            <a:ext cx="152400" cy="6858000"/>
          </a:xfrm>
          <a:prstGeom prst="rect">
            <a:avLst/>
          </a:prstGeom>
          <a:solidFill>
            <a:srgbClr val="6ECEFF"/>
          </a:solidFill>
          <a:ln>
            <a:solidFill>
              <a:srgbClr val="54BCE8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Connettore 1 23"/>
          <p:cNvSpPr>
            <a:spLocks noChangeShapeType="1"/>
          </p:cNvSpPr>
          <p:nvPr userDrawn="1"/>
        </p:nvSpPr>
        <p:spPr bwMode="auto">
          <a:xfrm>
            <a:off x="90678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rgbClr val="6DD8FF">
                <a:alpha val="73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Rettangolo 25"/>
          <p:cNvSpPr/>
          <p:nvPr userDrawn="1"/>
        </p:nvSpPr>
        <p:spPr bwMode="auto">
          <a:xfrm>
            <a:off x="8839200" y="0"/>
            <a:ext cx="76200" cy="6858000"/>
          </a:xfrm>
          <a:prstGeom prst="rect">
            <a:avLst/>
          </a:prstGeom>
          <a:solidFill>
            <a:schemeClr val="accent2">
              <a:lumMod val="60000"/>
              <a:lumOff val="4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tangolo 26"/>
          <p:cNvSpPr/>
          <p:nvPr userDrawn="1"/>
        </p:nvSpPr>
        <p:spPr bwMode="auto">
          <a:xfrm>
            <a:off x="8763000" y="0"/>
            <a:ext cx="76200" cy="6858000"/>
          </a:xfrm>
          <a:prstGeom prst="rect">
            <a:avLst/>
          </a:prstGeom>
          <a:solidFill>
            <a:srgbClr val="6DD8FF">
              <a:alpha val="51000"/>
            </a:srgb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8" name="Connettore 1 27"/>
          <p:cNvSpPr>
            <a:spLocks noChangeShapeType="1"/>
          </p:cNvSpPr>
          <p:nvPr userDrawn="1"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rgbClr val="213B8B">
                <a:alpha val="82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 userDrawn="1"/>
        </p:nvSpPr>
        <p:spPr>
          <a:xfrm>
            <a:off x="8077200" y="5638800"/>
            <a:ext cx="609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CasellaDiTesto 28"/>
          <p:cNvSpPr txBox="1"/>
          <p:nvPr userDrawn="1"/>
        </p:nvSpPr>
        <p:spPr>
          <a:xfrm>
            <a:off x="8532440" y="-129208"/>
            <a:ext cx="360000" cy="7086600"/>
          </a:xfrm>
          <a:prstGeom prst="rect">
            <a:avLst/>
          </a:prstGeom>
          <a:noFill/>
          <a:ln>
            <a:solidFill>
              <a:srgbClr val="213B8B"/>
            </a:solidFill>
          </a:ln>
        </p:spPr>
        <p:txBody>
          <a:bodyPr vert="vert"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600" baseline="0" smtClean="0"/>
              <a:t>      </a:t>
            </a:r>
            <a:r>
              <a:rPr lang="it-IT" sz="2000" b="1" smtClean="0">
                <a:solidFill>
                  <a:srgbClr val="00ADEF"/>
                </a:solidFill>
              </a:rPr>
              <a:t>PACE-Net</a:t>
            </a:r>
            <a:r>
              <a:rPr lang="it-IT" sz="1600" b="1" smtClean="0">
                <a:solidFill>
                  <a:srgbClr val="00ADEF"/>
                </a:solidFill>
              </a:rPr>
              <a:t>      </a:t>
            </a:r>
            <a:r>
              <a:rPr lang="it-IT" sz="1400" smtClean="0">
                <a:solidFill>
                  <a:srgbClr val="0C4DA1"/>
                </a:solidFill>
              </a:rPr>
              <a:t>Pacific  Europe NETWORK for S&amp;T</a:t>
            </a:r>
          </a:p>
          <a:p>
            <a:r>
              <a:rPr lang="it-IT" sz="1600" baseline="0" smtClean="0"/>
              <a:t>  </a:t>
            </a:r>
            <a:endParaRPr lang="it-IT" sz="1600" smtClean="0"/>
          </a:p>
          <a:p>
            <a:endParaRPr lang="it-IT" sz="1600" smtClean="0"/>
          </a:p>
          <a:p>
            <a:endParaRPr lang="it-IT" sz="1600" smtClean="0"/>
          </a:p>
          <a:p>
            <a:endParaRPr lang="it-IT" sz="1600" smtClean="0"/>
          </a:p>
          <a:p>
            <a:endParaRPr lang="it-IT" sz="1600" smtClean="0"/>
          </a:p>
          <a:p>
            <a:endParaRPr lang="it-IT" sz="1600" smtClean="0"/>
          </a:p>
          <a:p>
            <a:endParaRPr lang="it-IT" sz="1600" smtClean="0"/>
          </a:p>
          <a:p>
            <a:endParaRPr lang="it-IT" sz="1600" smtClean="0"/>
          </a:p>
          <a:p>
            <a:endParaRPr lang="it-IT" sz="1600" smtClean="0"/>
          </a:p>
          <a:p>
            <a:endParaRPr lang="it-IT" sz="1600" smtClean="0"/>
          </a:p>
          <a:p>
            <a:endParaRPr lang="it-IT" sz="1600" smtClean="0"/>
          </a:p>
          <a:p>
            <a:endParaRPr lang="it-IT" sz="1600" smtClean="0"/>
          </a:p>
          <a:p>
            <a:endParaRPr lang="it-IT" sz="1600" smtClean="0"/>
          </a:p>
          <a:p>
            <a:endParaRPr lang="it-IT" sz="1600" smtClean="0"/>
          </a:p>
          <a:p>
            <a:endParaRPr lang="it-IT" sz="1600" smtClean="0"/>
          </a:p>
          <a:p>
            <a:endParaRPr lang="it-IT" sz="1600" smtClean="0"/>
          </a:p>
          <a:p>
            <a:endParaRPr lang="it-IT" sz="1600" smtClean="0"/>
          </a:p>
          <a:p>
            <a:endParaRPr lang="it-IT" sz="1600" smtClean="0"/>
          </a:p>
          <a:p>
            <a:endParaRPr lang="it-IT" sz="1600" smtClean="0"/>
          </a:p>
          <a:p>
            <a:endParaRPr lang="it-IT" sz="1600" smtClean="0"/>
          </a:p>
          <a:p>
            <a:endParaRPr lang="it-IT" sz="1600"/>
          </a:p>
        </p:txBody>
      </p:sp>
      <p:sp>
        <p:nvSpPr>
          <p:cNvPr id="9" name="Ovale 8"/>
          <p:cNvSpPr/>
          <p:nvPr userDrawn="1"/>
        </p:nvSpPr>
        <p:spPr bwMode="auto">
          <a:xfrm>
            <a:off x="8458200" y="5821680"/>
            <a:ext cx="274320" cy="274320"/>
          </a:xfrm>
          <a:prstGeom prst="ellipse">
            <a:avLst/>
          </a:prstGeom>
          <a:solidFill>
            <a:srgbClr val="213B8B"/>
          </a:solidFill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‹N°›</a:t>
            </a:fld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‹N°›</a:t>
            </a:fld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‹N°›</a:t>
            </a:fld>
            <a:endParaRPr kumimoji="0"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‹N°›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endParaRPr lang="en-US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‹N°›</a:t>
            </a:fld>
            <a:endParaRPr kumimoji="0" lang="en-US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endParaRPr lang="en-US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‹N°›</a:t>
            </a:fld>
            <a:endParaRPr kumimoji="0" lang="en-US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dirty="0" smtClean="0"/>
              <a:t>Fare clic per modificare gli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dirty="0" smtClean="0"/>
              <a:t>Terzo livello</a:t>
            </a:r>
          </a:p>
          <a:p>
            <a:pPr lvl="3" eaLnBrk="1" latinLnBrk="0" hangingPunct="1"/>
            <a:r>
              <a:rPr kumimoji="0" lang="it-IT" dirty="0" smtClean="0"/>
              <a:t>Quarto livello</a:t>
            </a:r>
          </a:p>
          <a:p>
            <a:pPr lvl="4" eaLnBrk="1" latinLnBrk="0" hangingPunct="1"/>
            <a:r>
              <a:rPr kumimoji="0" lang="it-IT" dirty="0" smtClean="0"/>
              <a:t>Quinto livello</a:t>
            </a:r>
            <a:endParaRPr kumimoji="0" lang="en-US" dirty="0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lang="en-US">
              <a:solidFill>
                <a:schemeClr val="tx2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>
              <a:solidFill>
                <a:schemeClr val="tx2"/>
              </a:solidFill>
            </a:endParaRPr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‹N°›</a:t>
            </a:fld>
            <a:endParaRPr kumimoji="0" lang="en-US" sz="1400" b="1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cenet.e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o 11"/>
          <p:cNvGrpSpPr/>
          <p:nvPr/>
        </p:nvGrpSpPr>
        <p:grpSpPr>
          <a:xfrm>
            <a:off x="1447800" y="4572000"/>
            <a:ext cx="5943600" cy="1977464"/>
            <a:chOff x="2667000" y="2286000"/>
            <a:chExt cx="5943600" cy="1977464"/>
          </a:xfrm>
        </p:grpSpPr>
        <p:pic>
          <p:nvPicPr>
            <p:cNvPr id="5" name="Immagine 4" descr="Schermata 2010-09-14 a 14.19.11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67000" y="3505200"/>
              <a:ext cx="685800" cy="457200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pic>
        <p:pic>
          <p:nvPicPr>
            <p:cNvPr id="7" name="Immagine 6" descr="bandiera-eu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67000" y="2286000"/>
              <a:ext cx="684942" cy="457199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</p:pic>
        <p:sp>
          <p:nvSpPr>
            <p:cNvPr id="9" name="CasellaDiTesto 8"/>
            <p:cNvSpPr txBox="1"/>
            <p:nvPr/>
          </p:nvSpPr>
          <p:spPr>
            <a:xfrm>
              <a:off x="3581400" y="2286000"/>
              <a:ext cx="5029200" cy="19774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600" b="1" dirty="0" smtClean="0">
                  <a:solidFill>
                    <a:schemeClr val="accent1">
                      <a:lumMod val="50000"/>
                    </a:schemeClr>
                  </a:solidFill>
                </a:rPr>
                <a:t>Seventh framework programme</a:t>
              </a:r>
            </a:p>
            <a:p>
              <a:endParaRPr lang="it-IT" sz="1600" b="1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r>
                <a:rPr lang="it-IT" sz="1600" b="1" dirty="0" smtClean="0">
                  <a:solidFill>
                    <a:srgbClr val="FF0080"/>
                  </a:solidFill>
                </a:rPr>
                <a:t>CAPACITIES</a:t>
              </a:r>
              <a:r>
                <a:rPr lang="it-IT" sz="1600" dirty="0" smtClean="0">
                  <a:solidFill>
                    <a:schemeClr val="accent1">
                      <a:lumMod val="50000"/>
                    </a:schemeClr>
                  </a:solidFill>
                </a:rPr>
                <a:t> specific programme Activities of international cooperation</a:t>
              </a:r>
            </a:p>
            <a:p>
              <a:endParaRPr lang="it-IT" sz="1600" dirty="0" smtClean="0">
                <a:solidFill>
                  <a:schemeClr val="accent1">
                    <a:lumMod val="50000"/>
                  </a:schemeClr>
                </a:solidFill>
              </a:endParaRPr>
            </a:p>
            <a:p>
              <a:r>
                <a:rPr lang="it-IT" sz="1600" dirty="0" smtClean="0">
                  <a:solidFill>
                    <a:schemeClr val="accent1">
                      <a:lumMod val="50000"/>
                    </a:schemeClr>
                  </a:solidFill>
                </a:rPr>
                <a:t>Grant Agreement for: Coordination Support Action</a:t>
              </a:r>
            </a:p>
            <a:p>
              <a:r>
                <a:rPr lang="it-IT" sz="1600" dirty="0" smtClean="0">
                  <a:solidFill>
                    <a:schemeClr val="accent1">
                      <a:lumMod val="50000"/>
                    </a:schemeClr>
                  </a:solidFill>
                </a:rPr>
                <a:t>Grant Agreement no.: 244514</a:t>
              </a:r>
            </a:p>
            <a:p>
              <a:endParaRPr lang="it-IT" sz="1050" dirty="0"/>
            </a:p>
          </p:txBody>
        </p:sp>
      </p:grpSp>
      <p:pic>
        <p:nvPicPr>
          <p:cNvPr id="8" name="Immagine 7" descr="Logo-de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0" y="762000"/>
            <a:ext cx="3733800" cy="1459112"/>
          </a:xfrm>
          <a:prstGeom prst="rect">
            <a:avLst/>
          </a:prstGeom>
        </p:spPr>
      </p:pic>
      <p:cxnSp>
        <p:nvCxnSpPr>
          <p:cNvPr id="11" name="Connettore 1 10"/>
          <p:cNvCxnSpPr/>
          <p:nvPr/>
        </p:nvCxnSpPr>
        <p:spPr>
          <a:xfrm>
            <a:off x="2362200" y="2512957"/>
            <a:ext cx="2286000" cy="1643"/>
          </a:xfrm>
          <a:prstGeom prst="line">
            <a:avLst/>
          </a:prstGeom>
          <a:ln>
            <a:solidFill>
              <a:srgbClr val="FFFF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2209800" y="1981200"/>
            <a:ext cx="6858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rgbClr val="0C4DA1"/>
                </a:solidFill>
              </a:rPr>
              <a:t>Pacific Europe NETWORK for Science and Technology</a:t>
            </a:r>
            <a:endParaRPr lang="it-IT" sz="2400" dirty="0">
              <a:solidFill>
                <a:srgbClr val="0C4DA1"/>
              </a:soli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3707904" y="3068960"/>
            <a:ext cx="5436096" cy="1296144"/>
          </a:xfrm>
          <a:prstGeom prst="rect">
            <a:avLst/>
          </a:prstGeom>
          <a:solidFill>
            <a:srgbClr val="0C4DA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 smtClean="0">
              <a:solidFill>
                <a:schemeClr val="bg1"/>
              </a:solidFill>
              <a:ea typeface="ＭＳ Ｐゴシック" pitchFamily="34" charset="-128"/>
            </a:endParaRPr>
          </a:p>
          <a:p>
            <a:pPr algn="ctr"/>
            <a:r>
              <a:rPr lang="en-GB" sz="2000" dirty="0" smtClean="0">
                <a:solidFill>
                  <a:schemeClr val="bg1"/>
                </a:solidFill>
                <a:ea typeface="ＭＳ Ｐゴシック" pitchFamily="34" charset="-128"/>
              </a:rPr>
              <a:t>“Linking Science and Technology to Pacific development goals and needs”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  <a:ea typeface="ＭＳ Ｐゴシック" pitchFamily="34" charset="-128"/>
              </a:rPr>
              <a:t>SPC - </a:t>
            </a:r>
            <a:r>
              <a:rPr lang="en-GB" sz="1400" dirty="0" smtClean="0">
                <a:solidFill>
                  <a:schemeClr val="bg1"/>
                </a:solidFill>
                <a:ea typeface="ＭＳ Ｐゴシック" pitchFamily="34" charset="-128"/>
              </a:rPr>
              <a:t>Olivier Auguin </a:t>
            </a:r>
          </a:p>
          <a:p>
            <a:pPr algn="ctr"/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1</a:t>
            </a:fld>
            <a:endParaRPr kumimoji="0" lang="en-US" dirty="0"/>
          </a:p>
        </p:txBody>
      </p:sp>
      <p:sp>
        <p:nvSpPr>
          <p:cNvPr id="13" name="ZoneTexte 12"/>
          <p:cNvSpPr txBox="1"/>
          <p:nvPr/>
        </p:nvSpPr>
        <p:spPr>
          <a:xfrm>
            <a:off x="8244408" y="6453336"/>
            <a:ext cx="79208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endParaRPr lang="fr-F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4"/>
          <p:cNvSpPr txBox="1">
            <a:spLocks noChangeArrowheads="1"/>
          </p:cNvSpPr>
          <p:nvPr/>
        </p:nvSpPr>
        <p:spPr bwMode="auto">
          <a:xfrm>
            <a:off x="251520" y="1268760"/>
            <a:ext cx="813690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Purpose</a:t>
            </a:r>
            <a:r>
              <a:rPr lang="en-GB" sz="2400" dirty="0">
                <a:solidFill>
                  <a:schemeClr val="accent1">
                    <a:lumMod val="50000"/>
                  </a:schemeClr>
                </a:solidFill>
              </a:rPr>
              <a:t>: identify existing linkages between development goals and scientific research in the Pacific region </a:t>
            </a:r>
          </a:p>
          <a:p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algn="just" defTabSz="457200"/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Methodology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: 136 development documents  from different S&amp;T stakeholders were studied for mention of S&amp;T themes and cross-cutting issues.</a:t>
            </a: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</a:rPr>
              <a:t>Outcome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en-GB" sz="2400" u="sng" dirty="0" smtClean="0">
                <a:solidFill>
                  <a:schemeClr val="accent1">
                    <a:lumMod val="50000"/>
                  </a:schemeClr>
                </a:solidFill>
              </a:rPr>
              <a:t>15 S&amp;T themes 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emerged as priorities</a:t>
            </a:r>
          </a:p>
          <a:p>
            <a:endParaRPr lang="en-GB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More details on 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www.pacenet.eu</a:t>
            </a: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GB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51520" y="188640"/>
            <a:ext cx="8229600" cy="706438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endParaRPr lang="en-GB" sz="2400" u="sng" cap="small" dirty="0" smtClean="0">
              <a:solidFill>
                <a:schemeClr val="accent1">
                  <a:lumMod val="50000"/>
                </a:schemeClr>
              </a:solidFill>
              <a:latin typeface="+mj-lt"/>
              <a:ea typeface="ＭＳ Ｐゴシック" pitchFamily="34" charset="-128"/>
              <a:cs typeface="+mj-cs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7504" y="6453336"/>
            <a:ext cx="79208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accent1">
                    <a:lumMod val="50000"/>
                  </a:schemeClr>
                </a:solidFill>
              </a:rPr>
              <a:t>4</a:t>
            </a:r>
            <a:endParaRPr lang="fr-F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79512" y="202282"/>
            <a:ext cx="8229600" cy="706438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GB" sz="1600" cap="small" dirty="0" smtClean="0">
                <a:solidFill>
                  <a:schemeClr val="accent1">
                    <a:lumMod val="50000"/>
                  </a:schemeClr>
                </a:solidFill>
                <a:ea typeface="ＭＳ Ｐゴシック" pitchFamily="34" charset="-128"/>
              </a:rPr>
              <a:t>“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</a:rPr>
              <a:t>Identify existing linkages between S&amp;T and development goals of the Pacific”</a:t>
            </a:r>
            <a:endParaRPr lang="en-GB" sz="1600" u="sng" cap="small" dirty="0" smtClean="0">
              <a:solidFill>
                <a:schemeClr val="accent1">
                  <a:lumMod val="50000"/>
                </a:schemeClr>
              </a:solidFill>
              <a:latin typeface="+mj-lt"/>
              <a:ea typeface="ＭＳ Ｐゴシック" pitchFamily="34" charset="-128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79512" y="260648"/>
            <a:ext cx="8229600" cy="706438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GB" sz="1600" cap="small" dirty="0" smtClean="0">
                <a:solidFill>
                  <a:schemeClr val="accent1">
                    <a:lumMod val="50000"/>
                  </a:schemeClr>
                </a:solidFill>
                <a:ea typeface="ＭＳ Ｐゴシック" pitchFamily="34" charset="-128"/>
              </a:rPr>
              <a:t>“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</a:rPr>
              <a:t>Identify existing linkages between S&amp;T and development goals of the Pacific”</a:t>
            </a:r>
            <a:endParaRPr lang="en-GB" sz="1600" u="sng" cap="small" dirty="0" smtClean="0">
              <a:solidFill>
                <a:schemeClr val="accent1">
                  <a:lumMod val="50000"/>
                </a:schemeClr>
              </a:solidFill>
              <a:latin typeface="+mj-lt"/>
              <a:ea typeface="ＭＳ Ｐゴシック" pitchFamily="34" charset="-128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076543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- Priorities for the Pacific islands : themes more frequently-mentioned</a:t>
            </a:r>
          </a:p>
        </p:txBody>
      </p:sp>
      <p:graphicFrame>
        <p:nvGraphicFramePr>
          <p:cNvPr id="5" name="Graphique 4"/>
          <p:cNvGraphicFramePr/>
          <p:nvPr/>
        </p:nvGraphicFramePr>
        <p:xfrm>
          <a:off x="-180528" y="1916832"/>
          <a:ext cx="932452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0" y="6525344"/>
            <a:ext cx="79208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accent1">
                    <a:lumMod val="50000"/>
                  </a:schemeClr>
                </a:solidFill>
              </a:rPr>
              <a:t>5</a:t>
            </a:r>
            <a:endParaRPr lang="fr-F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332656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GB" cap="small" dirty="0" smtClean="0">
                <a:solidFill>
                  <a:schemeClr val="accent1">
                    <a:lumMod val="50000"/>
                  </a:schemeClr>
                </a:solidFill>
                <a:ea typeface="ＭＳ Ｐゴシック" pitchFamily="34" charset="-128"/>
              </a:rPr>
              <a:t>“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Identify existing linkages between S&amp;T and development goals of the Pacific”</a:t>
            </a:r>
            <a:endParaRPr lang="en-GB" u="sng" cap="small" dirty="0" smtClean="0">
              <a:solidFill>
                <a:schemeClr val="accent1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764704"/>
            <a:ext cx="784887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Analysis “15 Priority themes 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and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EU’s 8 R&amp;D sector”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u="sng" dirty="0" smtClean="0">
                <a:solidFill>
                  <a:schemeClr val="accent6">
                    <a:lumMod val="50000"/>
                  </a:schemeClr>
                </a:solidFill>
              </a:rPr>
              <a:t>5 R&amp;D sectors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have emerged as science focal areas for the Pacific islands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39552" y="1556792"/>
          <a:ext cx="7632846" cy="4968552"/>
        </p:xfrm>
        <a:graphic>
          <a:graphicData uri="http://schemas.openxmlformats.org/drawingml/2006/table">
            <a:tbl>
              <a:tblPr/>
              <a:tblGrid>
                <a:gridCol w="847794"/>
                <a:gridCol w="847794"/>
                <a:gridCol w="847794"/>
                <a:gridCol w="847794"/>
                <a:gridCol w="848334"/>
                <a:gridCol w="848334"/>
                <a:gridCol w="848334"/>
                <a:gridCol w="848334"/>
                <a:gridCol w="848334"/>
              </a:tblGrid>
              <a:tr h="573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    EU defined </a:t>
                      </a:r>
                      <a:r>
                        <a:rPr lang="en-US" sz="800" dirty="0" smtClean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      R&amp;D              </a:t>
                      </a:r>
                      <a:r>
                        <a:rPr lang="en-US" sz="800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sectors</a:t>
                      </a:r>
                      <a:endParaRPr lang="fr-FR" sz="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15 pacific themes</a:t>
                      </a:r>
                      <a:endParaRPr lang="fr-FR" sz="8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Agriculture and </a:t>
                      </a:r>
                      <a:r>
                        <a:rPr lang="fr-FR" sz="1000" b="1" dirty="0" err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food</a:t>
                      </a: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000" b="1" dirty="0" err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supply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 err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Biology</a:t>
                      </a: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 and </a:t>
                      </a:r>
                      <a:r>
                        <a:rPr lang="fr-FR" sz="1000" b="1" dirty="0" err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medicine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 err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Energy</a:t>
                      </a: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 err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Environment</a:t>
                      </a: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 and </a:t>
                      </a:r>
                      <a:r>
                        <a:rPr lang="fr-FR" sz="1000" b="1" dirty="0" err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climate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 err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Industry</a:t>
                      </a: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 and </a:t>
                      </a:r>
                      <a:r>
                        <a:rPr lang="fr-FR" sz="1000" b="1" dirty="0" err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industrial</a:t>
                      </a: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000" b="1" dirty="0" err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technology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ICT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Social and </a:t>
                      </a:r>
                      <a:r>
                        <a:rPr lang="fr-FR" sz="1000" b="1" dirty="0" err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economic</a:t>
                      </a: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000" b="1" dirty="0" err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concerns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Transport and construction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 err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Environment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 err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health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b="1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 err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Biodiversity</a:t>
                      </a: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b="1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 err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Climate</a:t>
                      </a: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 change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 err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Fisheries</a:t>
                      </a: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 and aquaculture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Agriculture and </a:t>
                      </a:r>
                      <a:r>
                        <a:rPr lang="fr-FR" sz="1000" b="1" dirty="0" err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forestry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b="1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Culture, </a:t>
                      </a:r>
                      <a:r>
                        <a:rPr lang="en-US" sz="1000" b="1" dirty="0" smtClean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social </a:t>
                      </a: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and human sciences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b="1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b="1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b="1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Disaster management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b="1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Energy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b="1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Food security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b="1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waste and pollution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b="1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b="1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Water and sanitation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b="1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ICT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Mineral resources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1"/>
                          </a:solidFill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  <a:endParaRPr lang="fr-FR" sz="1000" b="1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chemeClr val="accent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79512" y="202282"/>
            <a:ext cx="8229600" cy="706438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GB" sz="1600" cap="small" dirty="0" smtClean="0">
                <a:solidFill>
                  <a:schemeClr val="accent1">
                    <a:lumMod val="50000"/>
                  </a:schemeClr>
                </a:solidFill>
                <a:ea typeface="ＭＳ Ｐゴシック" pitchFamily="34" charset="-128"/>
              </a:rPr>
              <a:t>“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</a:rPr>
              <a:t>Identify existing linkages between S&amp;T and development goals of the Pacific”</a:t>
            </a:r>
            <a:endParaRPr lang="en-GB" sz="1600" u="sng" cap="small" dirty="0" smtClean="0">
              <a:solidFill>
                <a:schemeClr val="accent1">
                  <a:lumMod val="50000"/>
                </a:schemeClr>
              </a:solidFill>
              <a:latin typeface="+mj-lt"/>
              <a:ea typeface="ＭＳ Ｐゴシック" pitchFamily="34" charset="-128"/>
              <a:cs typeface="+mj-cs"/>
            </a:endParaRPr>
          </a:p>
        </p:txBody>
      </p:sp>
      <p:grpSp>
        <p:nvGrpSpPr>
          <p:cNvPr id="7" name="Groupe 199"/>
          <p:cNvGrpSpPr/>
          <p:nvPr/>
        </p:nvGrpSpPr>
        <p:grpSpPr>
          <a:xfrm>
            <a:off x="35496" y="6165304"/>
            <a:ext cx="8784976" cy="523220"/>
            <a:chOff x="-396552" y="5464388"/>
            <a:chExt cx="8784976" cy="523220"/>
          </a:xfrm>
        </p:grpSpPr>
        <p:sp>
          <p:nvSpPr>
            <p:cNvPr id="8" name="ZoneTexte 198"/>
            <p:cNvSpPr txBox="1"/>
            <p:nvPr/>
          </p:nvSpPr>
          <p:spPr>
            <a:xfrm>
              <a:off x="-396552" y="5464388"/>
              <a:ext cx="87849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dirty="0" smtClean="0">
                  <a:solidFill>
                    <a:schemeClr val="accent1">
                      <a:lumMod val="50000"/>
                    </a:schemeClr>
                  </a:solidFill>
                </a:rPr>
                <a:t>	Social and </a:t>
              </a:r>
              <a:r>
                <a:rPr lang="fr-FR" sz="1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economic</a:t>
              </a:r>
              <a:r>
                <a:rPr lang="fr-FR" sz="1400" b="1" dirty="0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fr-FR" sz="1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concerns</a:t>
              </a:r>
              <a:r>
                <a:rPr lang="fr-FR" sz="1400" b="1" dirty="0" smtClean="0">
                  <a:solidFill>
                    <a:schemeClr val="accent1">
                      <a:lumMod val="50000"/>
                    </a:schemeClr>
                  </a:solidFill>
                </a:rPr>
                <a:t>		</a:t>
              </a:r>
              <a:r>
                <a:rPr lang="fr-FR" sz="1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Environment</a:t>
              </a:r>
              <a:r>
                <a:rPr lang="fr-FR" sz="1400" b="1" dirty="0" smtClean="0">
                  <a:solidFill>
                    <a:schemeClr val="accent1">
                      <a:lumMod val="50000"/>
                    </a:schemeClr>
                  </a:solidFill>
                </a:rPr>
                <a:t> and </a:t>
              </a:r>
              <a:r>
                <a:rPr lang="fr-FR" sz="1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climate</a:t>
              </a:r>
              <a:r>
                <a:rPr lang="fr-FR" sz="1400" b="1" dirty="0" smtClean="0">
                  <a:solidFill>
                    <a:schemeClr val="accent1">
                      <a:lumMod val="50000"/>
                    </a:schemeClr>
                  </a:solidFill>
                </a:rPr>
                <a:t> 	</a:t>
              </a:r>
            </a:p>
            <a:p>
              <a:r>
                <a:rPr lang="fr-FR" sz="1400" b="1" dirty="0" smtClean="0">
                  <a:solidFill>
                    <a:schemeClr val="accent1">
                      <a:lumMod val="50000"/>
                    </a:schemeClr>
                  </a:solidFill>
                </a:rPr>
                <a:t>	Agriculture, </a:t>
              </a:r>
              <a:r>
                <a:rPr lang="fr-FR" sz="1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forestry</a:t>
              </a:r>
              <a:r>
                <a:rPr lang="fr-FR" sz="1400" b="1" dirty="0" smtClean="0">
                  <a:solidFill>
                    <a:schemeClr val="accent1">
                      <a:lumMod val="50000"/>
                    </a:schemeClr>
                  </a:solidFill>
                </a:rPr>
                <a:t> and </a:t>
              </a:r>
              <a:r>
                <a:rPr lang="fr-FR" sz="1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food</a:t>
              </a:r>
              <a:r>
                <a:rPr lang="fr-FR" sz="1400" b="1" dirty="0" smtClean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fr-FR" sz="1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security</a:t>
              </a:r>
              <a:r>
                <a:rPr lang="fr-FR" sz="1400" b="1" dirty="0" smtClean="0">
                  <a:solidFill>
                    <a:schemeClr val="accent1">
                      <a:lumMod val="50000"/>
                    </a:schemeClr>
                  </a:solidFill>
                </a:rPr>
                <a:t> 	</a:t>
              </a:r>
              <a:r>
                <a:rPr lang="fr-FR" sz="1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Biology</a:t>
              </a:r>
              <a:r>
                <a:rPr lang="fr-FR" sz="1400" b="1" dirty="0" smtClean="0">
                  <a:solidFill>
                    <a:schemeClr val="accent1">
                      <a:lumMod val="50000"/>
                    </a:schemeClr>
                  </a:solidFill>
                </a:rPr>
                <a:t> and </a:t>
              </a:r>
              <a:r>
                <a:rPr lang="fr-FR" sz="1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medicine</a:t>
              </a:r>
              <a:r>
                <a:rPr lang="fr-FR" sz="1400" b="1" dirty="0" smtClean="0">
                  <a:solidFill>
                    <a:schemeClr val="accent1">
                      <a:lumMod val="50000"/>
                    </a:schemeClr>
                  </a:solidFill>
                </a:rPr>
                <a:t> (</a:t>
              </a:r>
              <a:r>
                <a:rPr lang="fr-FR" sz="1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Health</a:t>
              </a:r>
              <a:r>
                <a:rPr lang="fr-FR" sz="1400" b="1" dirty="0" smtClean="0">
                  <a:solidFill>
                    <a:schemeClr val="accent1">
                      <a:lumMod val="50000"/>
                    </a:schemeClr>
                  </a:solidFill>
                </a:rPr>
                <a:t>) 	</a:t>
              </a:r>
              <a:r>
                <a:rPr lang="fr-FR" sz="1400" b="1" dirty="0" err="1" smtClean="0">
                  <a:solidFill>
                    <a:schemeClr val="accent1">
                      <a:lumMod val="50000"/>
                    </a:schemeClr>
                  </a:solidFill>
                </a:rPr>
                <a:t>Energy</a:t>
              </a:r>
              <a:endParaRPr lang="fr-FR" sz="1400" b="1" dirty="0" smtClean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9" name="Ellipse 57"/>
            <p:cNvSpPr/>
            <p:nvPr/>
          </p:nvSpPr>
          <p:spPr>
            <a:xfrm>
              <a:off x="359544" y="5536396"/>
              <a:ext cx="144000" cy="144000"/>
            </a:xfrm>
            <a:prstGeom prst="ellipse">
              <a:avLst/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10" name="Ellipse 58"/>
            <p:cNvSpPr/>
            <p:nvPr/>
          </p:nvSpPr>
          <p:spPr>
            <a:xfrm>
              <a:off x="4031952" y="5536396"/>
              <a:ext cx="144000" cy="144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11" name="Ellipse 59"/>
            <p:cNvSpPr/>
            <p:nvPr/>
          </p:nvSpPr>
          <p:spPr>
            <a:xfrm>
              <a:off x="359544" y="5752420"/>
              <a:ext cx="144000" cy="144000"/>
            </a:xfrm>
            <a:prstGeom prst="ellipse">
              <a:avLst/>
            </a:prstGeom>
            <a:solidFill>
              <a:srgbClr val="00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12" name="Ellipse 60"/>
            <p:cNvSpPr/>
            <p:nvPr/>
          </p:nvSpPr>
          <p:spPr>
            <a:xfrm>
              <a:off x="4031952" y="5771584"/>
              <a:ext cx="126000" cy="126000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13" name="Ellipse 61"/>
            <p:cNvSpPr/>
            <p:nvPr/>
          </p:nvSpPr>
          <p:spPr>
            <a:xfrm>
              <a:off x="6768256" y="5771584"/>
              <a:ext cx="126000" cy="12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395536" y="836712"/>
            <a:ext cx="8136904" cy="38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b="1" dirty="0" smtClean="0">
                <a:solidFill>
                  <a:schemeClr val="accent6">
                    <a:lumMod val="50000"/>
                  </a:schemeClr>
                </a:solidFill>
              </a:rPr>
              <a:t>R&amp;D sectors of Pacific research institutions in the Pacific Islands countries and Territories </a:t>
            </a:r>
          </a:p>
        </p:txBody>
      </p:sp>
      <p:pic>
        <p:nvPicPr>
          <p:cNvPr id="16" name="Image 15" descr="Pac-Map-Olivi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340768"/>
            <a:ext cx="6932652" cy="46523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51520" y="116632"/>
            <a:ext cx="8229600" cy="706438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endParaRPr lang="en-GB" sz="2400" u="sng" cap="small" dirty="0" smtClean="0">
              <a:solidFill>
                <a:schemeClr val="accent1">
                  <a:lumMod val="50000"/>
                </a:schemeClr>
              </a:solidFill>
              <a:ea typeface="ＭＳ Ｐゴシック" pitchFamily="34" charset="-128"/>
            </a:endParaRPr>
          </a:p>
          <a:p>
            <a:pPr algn="ctr">
              <a:spcBef>
                <a:spcPct val="0"/>
              </a:spcBef>
            </a:pPr>
            <a:endParaRPr lang="fr-FR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spcBef>
                <a:spcPct val="0"/>
              </a:spcBef>
            </a:pPr>
            <a:r>
              <a:rPr lang="en-GB" sz="2400" u="sng" cap="small" dirty="0" smtClean="0">
                <a:solidFill>
                  <a:schemeClr val="accent1">
                    <a:lumMod val="50000"/>
                  </a:schemeClr>
                </a:solidFill>
                <a:ea typeface="ＭＳ Ｐゴシック" pitchFamily="34" charset="-128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179512" y="797510"/>
            <a:ext cx="83529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</a:rPr>
              <a:t> In brief :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 First time in the Pacific we link research with development goals and with European R&amp;D priorities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 5 themes have emerged : </a:t>
            </a:r>
            <a:r>
              <a:rPr lang="en-GB" dirty="0" err="1" smtClean="0">
                <a:solidFill>
                  <a:schemeClr val="accent1">
                    <a:lumMod val="50000"/>
                  </a:schemeClr>
                </a:solidFill>
              </a:rPr>
              <a:t>Agriculture&amp;Food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 supply, </a:t>
            </a:r>
            <a:r>
              <a:rPr lang="en-GB" dirty="0" err="1" smtClean="0">
                <a:solidFill>
                  <a:schemeClr val="accent1">
                    <a:lumMod val="50000"/>
                  </a:schemeClr>
                </a:solidFill>
              </a:rPr>
              <a:t>Biology&amp;Medecine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GB" dirty="0" err="1" smtClean="0">
                <a:solidFill>
                  <a:schemeClr val="accent1">
                    <a:lumMod val="50000"/>
                  </a:schemeClr>
                </a:solidFill>
              </a:rPr>
              <a:t>Environment&amp;Climate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, Energy, Social concerns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 Only few countries mention the importance of research in their national plans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 Research concentrated in few countries</a:t>
            </a:r>
          </a:p>
          <a:p>
            <a:pPr lvl="1">
              <a:lnSpc>
                <a:spcPct val="150000"/>
              </a:lnSpc>
            </a:pPr>
            <a:endParaRPr lang="en-GB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lnSpc>
                <a:spcPct val="150000"/>
              </a:lnSpc>
            </a:pP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</a:rPr>
              <a:t>Role of Pace-Net to improve the situation :</a:t>
            </a:r>
          </a:p>
          <a:p>
            <a:pPr lvl="1">
              <a:lnSpc>
                <a:spcPct val="150000"/>
              </a:lnSpc>
            </a:pP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to identify the gaps we have to fill in in the Pacific</a:t>
            </a:r>
          </a:p>
          <a:p>
            <a:pPr lvl="1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	- to develop the networking and partnerships</a:t>
            </a:r>
          </a:p>
          <a:p>
            <a:pPr lvl="1">
              <a:lnSpc>
                <a:spcPct val="150000"/>
              </a:lnSpc>
            </a:pPr>
            <a:r>
              <a:rPr lang="en-GB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lvl="1">
              <a:lnSpc>
                <a:spcPct val="150000"/>
              </a:lnSpc>
              <a:buFontTx/>
              <a:buChar char="-"/>
            </a:pPr>
            <a:endParaRPr lang="en-GB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GB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79512" y="332656"/>
            <a:ext cx="8229600" cy="706438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GB" sz="1600" cap="small" dirty="0" smtClean="0">
                <a:solidFill>
                  <a:schemeClr val="accent1">
                    <a:lumMod val="50000"/>
                  </a:schemeClr>
                </a:solidFill>
                <a:ea typeface="ＭＳ Ｐゴシック" pitchFamily="34" charset="-128"/>
              </a:rPr>
              <a:t>“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</a:rPr>
              <a:t>Identify existing linkages between S&amp;T and development goals of the Pacific”</a:t>
            </a:r>
            <a:endParaRPr lang="en-GB" sz="1600" u="sng" cap="small" dirty="0" smtClean="0">
              <a:solidFill>
                <a:schemeClr val="accent1">
                  <a:lumMod val="50000"/>
                </a:schemeClr>
              </a:solidFill>
              <a:latin typeface="+mj-lt"/>
              <a:ea typeface="ＭＳ Ｐゴシック" pitchFamily="34" charset="-128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Impostazioni personalizzate 9">
      <a:dk1>
        <a:srgbClr val="70D6FD"/>
      </a:dk1>
      <a:lt1>
        <a:srgbClr val="FFFFFF"/>
      </a:lt1>
      <a:dk2>
        <a:srgbClr val="FFFFFF"/>
      </a:dk2>
      <a:lt2>
        <a:srgbClr val="FFFFFF"/>
      </a:lt2>
      <a:accent1>
        <a:srgbClr val="000080"/>
      </a:accent1>
      <a:accent2>
        <a:srgbClr val="004080"/>
      </a:accent2>
      <a:accent3>
        <a:srgbClr val="004080"/>
      </a:accent3>
      <a:accent4>
        <a:srgbClr val="004080"/>
      </a:accent4>
      <a:accent5>
        <a:srgbClr val="000080"/>
      </a:accent5>
      <a:accent6>
        <a:srgbClr val="000080"/>
      </a:accent6>
      <a:hlink>
        <a:srgbClr val="6666FF"/>
      </a:hlink>
      <a:folHlink>
        <a:srgbClr val="800080"/>
      </a:folHlink>
    </a:clrScheme>
    <a:fontScheme name="Esposizione">
      <a:majorFont>
        <a:latin typeface="Calibri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Loggia.thmx</Template>
  <TotalTime>2934</TotalTime>
  <Words>427</Words>
  <Application>Microsoft Office PowerPoint</Application>
  <PresentationFormat>Affichage à l'écran (4:3)</PresentationFormat>
  <Paragraphs>143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Loggia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dane</dc:creator>
  <cp:lastModifiedBy>oliviera</cp:lastModifiedBy>
  <cp:revision>286</cp:revision>
  <dcterms:created xsi:type="dcterms:W3CDTF">2010-09-16T09:16:50Z</dcterms:created>
  <dcterms:modified xsi:type="dcterms:W3CDTF">2013-03-11T05:41:19Z</dcterms:modified>
</cp:coreProperties>
</file>